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1" r:id="rId12"/>
    <p:sldId id="27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Bold" panose="020B0604020202020204" charset="0"/>
      <p:regular r:id="rId18"/>
    </p:embeddedFont>
    <p:embeddedFont>
      <p:font typeface="DM Sans Italics" panose="020B0604020202020204" charset="0"/>
      <p:regular r:id="rId19"/>
    </p:embeddedFont>
    <p:embeddedFont>
      <p:font typeface="DM Sans" panose="020B0604020202020204" charset="0"/>
      <p:regular r:id="rId20"/>
    </p:embeddedFont>
    <p:embeddedFont>
      <p:font typeface="Now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sv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9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8708" y="0"/>
            <a:ext cx="9144000" cy="2479791"/>
          </a:xfrm>
          <a:custGeom>
            <a:avLst/>
            <a:gdLst/>
            <a:ahLst/>
            <a:cxnLst/>
            <a:rect l="l" t="t" r="r" b="b"/>
            <a:pathLst>
              <a:path w="2170496" h="939589">
                <a:moveTo>
                  <a:pt x="0" y="0"/>
                </a:moveTo>
                <a:lnTo>
                  <a:pt x="2170496" y="0"/>
                </a:lnTo>
                <a:lnTo>
                  <a:pt x="2170496" y="939588"/>
                </a:lnTo>
                <a:lnTo>
                  <a:pt x="0" y="93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429" t="-30379" r="-8943" b="-388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4773199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 i="1">
                <a:solidFill>
                  <a:srgbClr val="56AE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Presented by: Group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995" y="2482634"/>
            <a:ext cx="10959085" cy="124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b="1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MANUFACTURING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702" y="3506446"/>
            <a:ext cx="9659937" cy="153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b="1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PROJECT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5088" y="6403190"/>
            <a:ext cx="6280430" cy="3234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Sandhiya</a:t>
            </a: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K</a:t>
            </a: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Nikita </a:t>
            </a: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Sankapal</a:t>
            </a:r>
            <a:endParaRPr lang="en-US" sz="2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Kappala</a:t>
            </a: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HimaSindhu</a:t>
            </a:r>
            <a:endParaRPr lang="en-US" sz="2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Pratik </a:t>
            </a: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Bhure</a:t>
            </a:r>
            <a:endParaRPr lang="en-US" sz="2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Bobita</a:t>
            </a: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Samantray</a:t>
            </a:r>
            <a:endParaRPr lang="en-US" sz="2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Pradeep S</a:t>
            </a:r>
          </a:p>
          <a:p>
            <a:pPr marL="539756" lvl="1" indent="-269878">
              <a:lnSpc>
                <a:spcPts val="3450"/>
              </a:lnSpc>
              <a:buFont typeface="Arial"/>
              <a:buChar char="•"/>
            </a:pP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Banoth</a:t>
            </a:r>
            <a:r>
              <a:rPr lang="en-US" sz="25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Naik</a:t>
            </a:r>
            <a:endParaRPr lang="en-US" sz="25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1767" y="4998090"/>
            <a:ext cx="43216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962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OUR TEAM</a:t>
            </a:r>
            <a:endParaRPr lang="en-US" sz="4000" b="1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372600" y="1628960"/>
            <a:ext cx="8436804" cy="4124140"/>
          </a:xfrm>
          <a:custGeom>
            <a:avLst/>
            <a:gdLst/>
            <a:ahLst/>
            <a:cxnLst/>
            <a:rect l="l" t="t" r="r" b="b"/>
            <a:pathLst>
              <a:path w="13368408" h="7770387">
                <a:moveTo>
                  <a:pt x="0" y="0"/>
                </a:moveTo>
                <a:lnTo>
                  <a:pt x="13368408" y="0"/>
                </a:lnTo>
                <a:lnTo>
                  <a:pt x="13368408" y="7770387"/>
                </a:lnTo>
                <a:lnTo>
                  <a:pt x="0" y="77703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255057" y="860610"/>
            <a:ext cx="7777886" cy="76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DASHBOARD OVERVIEW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1641660"/>
            <a:ext cx="8458200" cy="411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6057900"/>
            <a:ext cx="8458200" cy="4076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2600" y="6081485"/>
            <a:ext cx="8436804" cy="40531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07569" y="5823423"/>
            <a:ext cx="4725373" cy="1521193"/>
            <a:chOff x="0" y="0"/>
            <a:chExt cx="4289760" cy="138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806" cy="1380998"/>
            </a:xfrm>
            <a:custGeom>
              <a:avLst/>
              <a:gdLst/>
              <a:ahLst/>
              <a:cxnLst/>
              <a:rect l="l" t="t" r="r" b="b"/>
              <a:pathLst>
                <a:path w="4289806" h="1380998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95857" y="2930936"/>
            <a:ext cx="2951970" cy="2783830"/>
            <a:chOff x="0" y="0"/>
            <a:chExt cx="2679840" cy="2527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79827" cy="2527173"/>
            </a:xfrm>
            <a:custGeom>
              <a:avLst/>
              <a:gdLst/>
              <a:ahLst/>
              <a:cxnLst/>
              <a:rect l="l" t="t" r="r" b="b"/>
              <a:pathLst>
                <a:path w="2679827" h="2527173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84385" y="7470721"/>
            <a:ext cx="6574915" cy="1518020"/>
            <a:chOff x="0" y="0"/>
            <a:chExt cx="5968800" cy="1378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68746" cy="1378077"/>
            </a:xfrm>
            <a:custGeom>
              <a:avLst/>
              <a:gdLst/>
              <a:ahLst/>
              <a:cxnLst/>
              <a:rect l="l" t="t" r="r" b="b"/>
              <a:pathLst>
                <a:path w="5968746" h="1378077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13286131" y="5943842"/>
            <a:ext cx="1212126" cy="1212126"/>
          </a:xfrm>
          <a:custGeom>
            <a:avLst/>
            <a:gdLst/>
            <a:ahLst/>
            <a:cxnLst/>
            <a:rect l="l" t="t" r="r" b="b"/>
            <a:pathLst>
              <a:path w="1212126" h="1212126">
                <a:moveTo>
                  <a:pt x="0" y="0"/>
                </a:moveTo>
                <a:lnTo>
                  <a:pt x="1212125" y="0"/>
                </a:lnTo>
                <a:lnTo>
                  <a:pt x="1212125" y="1212126"/>
                </a:lnTo>
                <a:lnTo>
                  <a:pt x="0" y="121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286131" y="7717742"/>
            <a:ext cx="1365079" cy="1037460"/>
          </a:xfrm>
          <a:custGeom>
            <a:avLst/>
            <a:gdLst/>
            <a:ahLst/>
            <a:cxnLst/>
            <a:rect l="l" t="t" r="r" b="b"/>
            <a:pathLst>
              <a:path w="1365079" h="1037460">
                <a:moveTo>
                  <a:pt x="0" y="0"/>
                </a:moveTo>
                <a:lnTo>
                  <a:pt x="1365078" y="0"/>
                </a:lnTo>
                <a:lnTo>
                  <a:pt x="1365078" y="1037460"/>
                </a:lnTo>
                <a:lnTo>
                  <a:pt x="0" y="1037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155669" y="9304653"/>
            <a:ext cx="1626002" cy="1322408"/>
          </a:xfrm>
          <a:custGeom>
            <a:avLst/>
            <a:gdLst/>
            <a:ahLst/>
            <a:cxnLst/>
            <a:rect l="l" t="t" r="r" b="b"/>
            <a:pathLst>
              <a:path w="1626002" h="1322408">
                <a:moveTo>
                  <a:pt x="0" y="0"/>
                </a:moveTo>
                <a:lnTo>
                  <a:pt x="1626002" y="0"/>
                </a:lnTo>
                <a:lnTo>
                  <a:pt x="1626002" y="1322409"/>
                </a:lnTo>
                <a:lnTo>
                  <a:pt x="0" y="1322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85553" y="4009488"/>
            <a:ext cx="1265657" cy="1265657"/>
          </a:xfrm>
          <a:custGeom>
            <a:avLst/>
            <a:gdLst/>
            <a:ahLst/>
            <a:cxnLst/>
            <a:rect l="l" t="t" r="r" b="b"/>
            <a:pathLst>
              <a:path w="1265657" h="1265657">
                <a:moveTo>
                  <a:pt x="0" y="0"/>
                </a:moveTo>
                <a:lnTo>
                  <a:pt x="1265656" y="0"/>
                </a:lnTo>
                <a:lnTo>
                  <a:pt x="1265656" y="1265656"/>
                </a:lnTo>
                <a:lnTo>
                  <a:pt x="0" y="1265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96623" y="1779083"/>
            <a:ext cx="7825301" cy="287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6268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KEY TAKEAWAYS &amp; NEXT STEPS</a:t>
            </a:r>
          </a:p>
          <a:p>
            <a:pPr marL="0" lvl="0" indent="0" algn="l">
              <a:lnSpc>
                <a:spcPts val="7522"/>
              </a:lnSpc>
              <a:spcBef>
                <a:spcPct val="0"/>
              </a:spcBef>
            </a:pPr>
            <a:endParaRPr lang="en-US" sz="6268" b="1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33666" y="4251417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3666" y="6017983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33666" y="7829081"/>
            <a:ext cx="957654" cy="738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13"/>
              </a:lnSpc>
              <a:spcBef>
                <a:spcPct val="0"/>
              </a:spcBef>
            </a:pPr>
            <a:r>
              <a:rPr lang="en-US" sz="4357" b="1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3491320" y="4017947"/>
            <a:ext cx="6345242" cy="119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Focus Areas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Prioritize investigation of high-rejection areas and optimize processes for consistent quality.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91320" y="5801006"/>
            <a:ext cx="6345242" cy="119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Data Standardization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Standardize data entry for consistent labeling and formatting for accurate analysis.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91320" y="7584064"/>
            <a:ext cx="6345242" cy="119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Monitoring</a:t>
            </a:r>
          </a:p>
          <a:p>
            <a:pPr marL="0" lvl="0" indent="0" algn="l">
              <a:lnSpc>
                <a:spcPts val="2643"/>
              </a:lnSpc>
              <a:spcBef>
                <a:spcPct val="0"/>
              </a:spcBef>
            </a:pPr>
            <a:r>
              <a:rPr lang="en-US" sz="19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Regularly analyze data to identify trends, optimize processes, and maintain high-quality production.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08353" y="4178300"/>
            <a:ext cx="8671294" cy="173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999"/>
              </a:lnSpc>
            </a:pPr>
            <a:r>
              <a:rPr lang="en-US" sz="9999" b="1" spc="60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263386" y="257131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b="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  <a:endParaRPr lang="en-US" sz="1887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Dashboard Overview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  <a:endParaRPr lang="en-US" sz="5735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KPI Overview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  <a:endParaRPr lang="en-US" sz="5735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852572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  <a:endParaRPr lang="en-US" sz="5735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8239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559687" y="190500"/>
            <a:ext cx="9658350" cy="10102754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26211" y="2965157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b="1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Problem Statement</a:t>
            </a:r>
            <a:endParaRPr lang="en-US" sz="4739" b="1" dirty="0">
              <a:solidFill>
                <a:srgbClr val="FFFFFF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29399" y="570194"/>
            <a:ext cx="5239322" cy="123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7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Analyzing Manufacturing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7551" y="4840070"/>
            <a:ext cx="6406849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057"/>
              </a:lnSpc>
              <a:spcBef>
                <a:spcPct val="0"/>
              </a:spcBef>
            </a:pPr>
            <a:r>
              <a:rPr lang="en-US" sz="2400" b="1" dirty="0" smtClean="0">
                <a:solidFill>
                  <a:schemeClr val="bg1"/>
                </a:solidFill>
              </a:rPr>
              <a:t>“Identifying Assess </a:t>
            </a:r>
            <a:r>
              <a:rPr lang="en-US" sz="2400" b="1" dirty="0">
                <a:solidFill>
                  <a:schemeClr val="bg1"/>
                </a:solidFill>
              </a:rPr>
              <a:t>quality issues </a:t>
            </a:r>
            <a:r>
              <a:rPr lang="en-US" sz="2400" b="1" dirty="0" smtClean="0">
                <a:solidFill>
                  <a:schemeClr val="bg1"/>
                </a:solidFill>
              </a:rPr>
              <a:t>to analyzing </a:t>
            </a:r>
            <a:r>
              <a:rPr lang="en-US" sz="2400" b="1" dirty="0">
                <a:solidFill>
                  <a:schemeClr val="bg1"/>
                </a:solidFill>
              </a:rPr>
              <a:t>rejected quantities and wastage percentages for different </a:t>
            </a:r>
            <a:r>
              <a:rPr lang="en-US" sz="2400" b="1" dirty="0" smtClean="0">
                <a:solidFill>
                  <a:schemeClr val="bg1"/>
                </a:solidFill>
              </a:rPr>
              <a:t>items with </a:t>
            </a:r>
            <a:r>
              <a:rPr lang="en-US" sz="2400" b="1" dirty="0">
                <a:solidFill>
                  <a:schemeClr val="bg1"/>
                </a:solidFill>
              </a:rPr>
              <a:t>the highest rejection or wastage rates."</a:t>
            </a:r>
            <a:endParaRPr lang="en-US" sz="2215" b="1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46331" y="192067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579919" y="3105408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46331" y="4292039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579919" y="547486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46331" y="6657691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288153" y="3354960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4565" y="2170232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60305" y="2178028"/>
            <a:ext cx="452622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1"/>
              </a:lnSpc>
            </a:pPr>
            <a:r>
              <a:rPr lang="en-US" sz="2199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Employee-Wise </a:t>
            </a:r>
            <a:r>
              <a:rPr lang="en-US" sz="21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Rejected Quantity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9309" y="454159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02897" y="5724417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54565" y="6909521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3388078"/>
            <a:ext cx="52904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71"/>
              </a:lnSpc>
            </a:pPr>
            <a:r>
              <a:rPr lang="en-US" sz="2199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Machine wise Rejected </a:t>
            </a:r>
            <a:r>
              <a:rPr lang="en-US" sz="21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Quantities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86366" y="4724838"/>
            <a:ext cx="4884918" cy="349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1"/>
              </a:lnSpc>
            </a:pPr>
            <a:r>
              <a:rPr lang="en-US" sz="2199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Production comparison trend</a:t>
            </a:r>
            <a:endParaRPr lang="en-US" sz="2199" b="1" dirty="0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63063" y="5762517"/>
            <a:ext cx="4656045" cy="70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71"/>
              </a:lnSpc>
            </a:pPr>
            <a:r>
              <a:rPr lang="en-US" sz="2199" b="1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Manufacturing vs Rejected </a:t>
            </a:r>
            <a:r>
              <a:rPr lang="en-US" sz="2199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Quantities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86366" y="6942640"/>
            <a:ext cx="4500162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1"/>
              </a:lnSpc>
            </a:pPr>
            <a:r>
              <a:rPr lang="en-US" sz="2199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Department-Wise Manufactured vs. Rejected Quantities</a:t>
            </a:r>
          </a:p>
        </p:txBody>
      </p:sp>
      <p:sp>
        <p:nvSpPr>
          <p:cNvPr id="27" name="Freeform 27"/>
          <p:cNvSpPr/>
          <p:nvPr/>
        </p:nvSpPr>
        <p:spPr>
          <a:xfrm>
            <a:off x="-7300" y="0"/>
            <a:ext cx="1927258" cy="10287000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7288153" y="8023775"/>
            <a:ext cx="2745282" cy="62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3757" b="1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KPI 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655001" y="412554"/>
            <a:ext cx="6977998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85"/>
              </a:lnSpc>
              <a:spcBef>
                <a:spcPct val="0"/>
              </a:spcBef>
            </a:pPr>
            <a:r>
              <a:rPr lang="en-US" sz="7321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07951" y="1028700"/>
            <a:ext cx="6235170" cy="107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1: </a:t>
            </a:r>
            <a:r>
              <a:rPr lang="en-US" sz="3499" b="1" dirty="0" smtClean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EMPLOYEE-WISE </a:t>
            </a:r>
            <a:r>
              <a:rPr lang="en-US" sz="3499" b="1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REJECTED QUANTITY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07951" y="2407158"/>
            <a:ext cx="7425437" cy="575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39"/>
              </a:lnSpc>
              <a:spcBef>
                <a:spcPct val="0"/>
              </a:spcBef>
            </a:pPr>
            <a:r>
              <a:rPr lang="en-US" sz="2999" b="1" u="none" strike="noStrike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Insight:</a:t>
            </a:r>
            <a:r>
              <a:rPr lang="en-US" sz="29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647695" lvl="1" indent="-323848" algn="just">
              <a:lnSpc>
                <a:spcPts val="4139"/>
              </a:lnSpc>
              <a:buFont typeface="Arial"/>
              <a:buChar char="•"/>
            </a:pPr>
            <a:r>
              <a:rPr lang="en-US" sz="299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Shruti</a:t>
            </a:r>
            <a:r>
              <a:rPr lang="en-US" sz="29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Singh has an exceptionally high rejection quantity (</a:t>
            </a:r>
            <a:r>
              <a:rPr lang="en-US" sz="2999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520,867) compare to other, </a:t>
            </a:r>
            <a:r>
              <a:rPr lang="en-US" sz="29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indicating a data issue or process anomaly.</a:t>
            </a:r>
          </a:p>
          <a:p>
            <a:pPr algn="just">
              <a:lnSpc>
                <a:spcPts val="4139"/>
              </a:lnSpc>
              <a:spcBef>
                <a:spcPct val="0"/>
              </a:spcBef>
            </a:pPr>
            <a:endParaRPr lang="en-US" sz="29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ts val="413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Area </a:t>
            </a:r>
            <a:r>
              <a:rPr lang="en-US" sz="2999" b="1" u="none" strike="noStrike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999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999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695" lvl="1" indent="-323848" algn="just">
              <a:lnSpc>
                <a:spcPts val="4139"/>
              </a:lnSpc>
              <a:buFont typeface="Arial"/>
              <a:buChar char="•"/>
            </a:pPr>
            <a:r>
              <a:rPr lang="en-US" sz="29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Investigate </a:t>
            </a:r>
            <a:r>
              <a:rPr lang="en-US" sz="2999" u="none" strike="noStrike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Shruti</a:t>
            </a:r>
            <a:r>
              <a:rPr lang="en-US" sz="2999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Singh’s data for potential errors or quality issues. Standardize data entry for better reliability.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3028" y="2376108"/>
            <a:ext cx="8001238" cy="788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40"/>
              </a:lnSpc>
            </a:pPr>
            <a:r>
              <a:rPr lang="en-US" sz="30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Insights:</a:t>
            </a:r>
          </a:p>
          <a:p>
            <a:pPr marL="647700" lvl="1" indent="-323850" algn="just">
              <a:lnSpc>
                <a:spcPts val="414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High Contribution of N/A: The N/A </a:t>
            </a:r>
            <a:r>
              <a:rPr lang="en-US" sz="30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Machine category </a:t>
            </a:r>
            <a:r>
              <a:rPr lang="en-US" sz="30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alone accounts for 99.38% of total rejections (521,507 out of 524,729). </a:t>
            </a:r>
          </a:p>
          <a:p>
            <a:pPr marL="647700" lvl="1" indent="-323850" algn="just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Machine-wise Analysis for ex. MC094: Moderate rejection at 500 items (0.095% of total). Indicates potential areas of inefficiency</a:t>
            </a:r>
          </a:p>
          <a:p>
            <a:pPr algn="just">
              <a:lnSpc>
                <a:spcPts val="4140"/>
              </a:lnSpc>
              <a:spcBef>
                <a:spcPct val="0"/>
              </a:spcBef>
            </a:pPr>
            <a:endParaRPr lang="en-US" sz="30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ts val="414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Area </a:t>
            </a:r>
            <a:r>
              <a:rPr lang="en-US" sz="3000" b="1" u="none" strike="noStrike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300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30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47700" lvl="1" indent="-323850" algn="just">
              <a:lnSpc>
                <a:spcPts val="4140"/>
              </a:lnSpc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Resolve </a:t>
            </a:r>
            <a:r>
              <a:rPr lang="en-US" sz="300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N/A (Not Applicable) </a:t>
            </a: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Category</a:t>
            </a:r>
          </a:p>
          <a:p>
            <a:pPr marL="647700" lvl="1" indent="-323850" algn="just">
              <a:lnSpc>
                <a:spcPts val="4140"/>
              </a:lnSpc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Focus on Machines with High Rejections</a:t>
            </a:r>
          </a:p>
          <a:p>
            <a:pPr marL="647700" lvl="1" indent="-323850" algn="just">
              <a:lnSpc>
                <a:spcPts val="4140"/>
              </a:lnSpc>
              <a:buFont typeface="Arial"/>
              <a:buChar char="•"/>
            </a:pPr>
            <a:r>
              <a:rPr lang="en-US" sz="30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Zero-Rejection Machines (MC026, MC064).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2553" y="1019175"/>
            <a:ext cx="544693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2: MACHINE WISE REJECTED QTY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3028" y="2376108"/>
            <a:ext cx="8001238" cy="769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2"/>
              </a:lnSpc>
            </a:pPr>
            <a:r>
              <a:rPr lang="en-US" sz="29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Insights:</a:t>
            </a:r>
          </a:p>
          <a:p>
            <a:pPr marL="626111" lvl="1" indent="-313055" algn="just">
              <a:lnSpc>
                <a:spcPts val="4002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Rejection rates vary across </a:t>
            </a:r>
            <a:r>
              <a:rPr lang="en-US" sz="29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dates(Highest=10 Nov, Lowest=9 Nov).</a:t>
            </a:r>
            <a:endParaRPr lang="en-US" sz="29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26111" lvl="1" indent="-313055" algn="just">
              <a:lnSpc>
                <a:spcPts val="4002"/>
              </a:lnSpc>
              <a:spcBef>
                <a:spcPct val="0"/>
              </a:spcBef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Dates with higher production quantities generally correspond to higher rejections. This could indicate </a:t>
            </a:r>
            <a:r>
              <a:rPr lang="en-US" sz="29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quantity </a:t>
            </a:r>
            <a:r>
              <a:rPr lang="en-US" sz="29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 challenges during peak production</a:t>
            </a:r>
          </a:p>
          <a:p>
            <a:pPr algn="just">
              <a:lnSpc>
                <a:spcPts val="4002"/>
              </a:lnSpc>
              <a:spcBef>
                <a:spcPct val="0"/>
              </a:spcBef>
            </a:pPr>
            <a:endParaRPr lang="en-US" sz="290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ts val="4002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Area </a:t>
            </a:r>
            <a:r>
              <a:rPr lang="en-US" sz="2900" b="1" u="none" strike="noStrike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90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9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26111" lvl="1" indent="-313055" algn="just">
              <a:lnSpc>
                <a:spcPts val="4002"/>
              </a:lnSpc>
              <a:buFont typeface="Arial"/>
              <a:buChar char="•"/>
            </a:pPr>
            <a:r>
              <a:rPr lang="en-US" sz="29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Identify days with unusually high rates and investigate reasons such as material quality, machine performance, or workforce errors</a:t>
            </a:r>
            <a:r>
              <a:rPr lang="en-US" sz="290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626111" lvl="1" indent="-313055" algn="just">
              <a:lnSpc>
                <a:spcPts val="4002"/>
              </a:lnSpc>
              <a:buFont typeface="Arial"/>
              <a:buChar char="•"/>
            </a:pPr>
            <a:r>
              <a:rPr lang="en-US" sz="290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Calculate the daily rejection rate for improvement</a:t>
            </a:r>
            <a:endParaRPr lang="en-US" sz="29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82553" y="1019175"/>
            <a:ext cx="544693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3: PRODUCTION COMPARISON TREND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3028" y="2395158"/>
            <a:ext cx="7781746" cy="779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95"/>
              </a:lnSpc>
            </a:pPr>
            <a:r>
              <a:rPr lang="en-US" sz="275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Insights:</a:t>
            </a:r>
          </a:p>
          <a:p>
            <a:pPr marL="593726" lvl="1" indent="-296863" algn="just">
              <a:lnSpc>
                <a:spcPts val="3795"/>
              </a:lnSpc>
              <a:buFont typeface="Arial"/>
              <a:buChar char="•"/>
            </a:pPr>
            <a:r>
              <a:rPr lang="en-US" sz="27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rejection rate of 0.60% indicates a reasonable quality control level but suggests potential improvement areas, especially on high-rejection days. </a:t>
            </a:r>
          </a:p>
          <a:p>
            <a:pPr marL="593726" lvl="1" indent="-296863" algn="just">
              <a:lnSpc>
                <a:spcPts val="3795"/>
              </a:lnSpc>
              <a:spcBef>
                <a:spcPct val="0"/>
              </a:spcBef>
              <a:buFont typeface="Arial"/>
              <a:buChar char="•"/>
            </a:pPr>
            <a:r>
              <a:rPr lang="en-US" sz="27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While 0.60% may seem minimal, the absolute rejected quantity (524,729) can represent significant material loss and cost, especially in large-scale manufacturing.</a:t>
            </a:r>
          </a:p>
          <a:p>
            <a:pPr algn="just">
              <a:lnSpc>
                <a:spcPts val="3795"/>
              </a:lnSpc>
              <a:spcBef>
                <a:spcPct val="0"/>
              </a:spcBef>
            </a:pPr>
            <a:endParaRPr lang="en-US" sz="275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just">
              <a:lnSpc>
                <a:spcPts val="3795"/>
              </a:lnSpc>
              <a:spcBef>
                <a:spcPct val="0"/>
              </a:spcBef>
            </a:pPr>
            <a:r>
              <a:rPr lang="en-US" sz="2750" b="1" u="none" strike="noStrike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Area:</a:t>
            </a:r>
            <a:r>
              <a:rPr lang="en-US" sz="275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75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93726" lvl="1" indent="-296863" algn="just">
              <a:lnSpc>
                <a:spcPts val="3795"/>
              </a:lnSpc>
              <a:spcBef>
                <a:spcPct val="0"/>
              </a:spcBef>
              <a:buFont typeface="Arial"/>
              <a:buChar char="•"/>
            </a:pPr>
            <a:r>
              <a:rPr lang="en-US" sz="275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Focus on high-rejection days or machines to reduce losses further</a:t>
            </a:r>
            <a:r>
              <a:rPr lang="en-US" sz="275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93726" lvl="1" indent="-296863" algn="just">
              <a:lnSpc>
                <a:spcPts val="3795"/>
              </a:lnSpc>
              <a:spcBef>
                <a:spcPct val="0"/>
              </a:spcBef>
              <a:buFont typeface="Arial"/>
              <a:buChar char="•"/>
            </a:pPr>
            <a:r>
              <a:rPr lang="en-US" sz="275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Track daily rejection rates and compare them with the overall rate (0.60) to identify and address specific inefficiencies.</a:t>
            </a:r>
            <a:endParaRPr lang="en-US" sz="275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82553" y="1019175"/>
            <a:ext cx="5699071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4: MANUFACTURING VS REJECTED QTY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73028" y="2385633"/>
            <a:ext cx="7781746" cy="852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9"/>
              </a:lnSpc>
            </a:pPr>
            <a:r>
              <a:rPr lang="en-US" sz="255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Insights:</a:t>
            </a:r>
          </a:p>
          <a:p>
            <a:pPr marL="550547" lvl="1" indent="-275273" algn="just">
              <a:lnSpc>
                <a:spcPts val="3519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Significant Contribution from Woven Labels: 99.38% of total rejections (521,508 out of 524,729). This indicates a major quality issue specific to the woven label manufacturing process.</a:t>
            </a:r>
          </a:p>
          <a:p>
            <a:pPr marL="550547" lvl="1" indent="-275273" algn="just">
              <a:lnSpc>
                <a:spcPts val="3519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Printed Labels have an extremely low rejection rate (0.011%), reflecting excellent quality control and efficient production processes.</a:t>
            </a:r>
          </a:p>
          <a:p>
            <a:pPr algn="just">
              <a:lnSpc>
                <a:spcPts val="3519"/>
              </a:lnSpc>
            </a:pPr>
            <a:endParaRPr lang="en-US" sz="2550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lvl="0" algn="just">
              <a:lnSpc>
                <a:spcPts val="351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Improve Area </a:t>
            </a:r>
            <a:r>
              <a:rPr lang="en-US" sz="2550" b="1" u="none" strike="noStrike" dirty="0" smtClean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55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lang="en-US" sz="255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50547" lvl="1" indent="-275273" algn="just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Woven label process optimization-Analyze key issue ,Improvement quality check</a:t>
            </a:r>
          </a:p>
          <a:p>
            <a:pPr marL="550547" lvl="1" indent="-275273" algn="just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5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Set rejection rate benchmark for woven label (</a:t>
            </a:r>
            <a:r>
              <a:rPr lang="en-US" sz="2550" dirty="0" err="1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eg</a:t>
            </a:r>
            <a:r>
              <a:rPr lang="en-US" sz="2550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,&lt;0.50%) and gradually work towards achieving it.</a:t>
            </a:r>
          </a:p>
          <a:p>
            <a:pPr marL="550547" lvl="1" indent="-275273" algn="just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550" u="none" strike="noStrike" dirty="0" smtClean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Enhance </a:t>
            </a:r>
            <a:r>
              <a:rPr lang="en-US" sz="255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intermediate and final inspection processes for woven labels to catch defects earlier.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82553" y="1019175"/>
            <a:ext cx="8516829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5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KPI 5: DEPARTMENT WISE REJECTED QTY AND MANUFACTURING QTY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556</Words>
  <Application>Microsoft Office PowerPoint</Application>
  <PresentationFormat>Custom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DM Sans Bold</vt:lpstr>
      <vt:lpstr>Arial</vt:lpstr>
      <vt:lpstr>DM Sans Italics</vt:lpstr>
      <vt:lpstr>DM Sans</vt:lpstr>
      <vt:lpstr>Now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dc:creator>Prime</dc:creator>
  <cp:lastModifiedBy>Prime</cp:lastModifiedBy>
  <cp:revision>19</cp:revision>
  <dcterms:created xsi:type="dcterms:W3CDTF">2006-08-16T00:00:00Z</dcterms:created>
  <dcterms:modified xsi:type="dcterms:W3CDTF">2024-12-02T07:40:44Z</dcterms:modified>
  <dc:identifier>DAGXpt3nmnA</dc:identifier>
</cp:coreProperties>
</file>